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4630400" cy="8229600"/>
  <p:notesSz cx="8229600" cy="14630400"/>
  <p:embeddedFontLst>
    <p:embeddedFont>
      <p:font typeface="Sora Light" panose="020B0604020202020204" charset="0"/>
      <p:regular r:id="rId22"/>
    </p:embeddedFont>
    <p:embeddedFont>
      <p:font typeface="Sora Semi Bold" panose="020B0604020202020204" charset="0"/>
      <p:regular r:id="rId2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82E56B-C1EE-4C5F-A94C-8FC6F198AE0D}" v="1" dt="2025-11-30T19:05:51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61AD4-ED7A-4FAF-995F-00515677FE6E}" type="datetimeFigureOut">
              <a:t>30/11/2025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FCF8F-7028-497B-8CAF-30BF2A17394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41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D2D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149447"/>
            <a:ext cx="131137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Recherche des chemins les plus courts : Floyd-Warshall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644151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Présenté par  TUNG Alexandre, ADHAR Mazien, DUMAS Eloi, KADIRI Ghali, JEYAKANTHAN Matusun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25880"/>
            <a:ext cx="1272682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790C1C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Construction et analyse du cas réel (FOREX)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125147"/>
            <a:ext cx="93742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A1A1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1- Contexte : Le trading haute fréquence et l'arbitrage de devises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80630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Domaine d’application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396734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Trading Haute Fréquence (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THF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) : besoin d’analyse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instantanée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749754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Objectif : détecter les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opportunités d’arbitrage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entre devises.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27077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Modélisation du marché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4861203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10 devises majeures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(EUR, USD, JPY, GBP, MYR, …).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214223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Sommets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= devises.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567243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Arcs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= transactions possibles en temps réel (taux de change).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5920264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Poids des arcs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: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6273284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valeur transformée → coût / gain de l’échange ;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309" y="6626304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poids négatif = transaction profitable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78900"/>
            <a:ext cx="1272682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790C1C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Construction et analyse du cas réel (FOREX)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78167"/>
            <a:ext cx="93742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A1A1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1- Contexte : Le trading haute fréquence et l'arbitrage de devises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1593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Utilisation de Floyd-Warshall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749754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Analyse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simultanée de toutes les paires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(10 × 10).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102775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Détection d’un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circuit absorbant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: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455795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correspond exactement à une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opportunité d’arbitrage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4808815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permet un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profit sans risque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grâce à une boucle d’échanges gagnante.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32983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Intérêt de l’approche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920264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Modélisation robuste pour un marché complexe.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6273284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Permet une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détection rapide et exhaustive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des opportunités.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19294"/>
            <a:ext cx="1272682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790C1C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Construction et analyse du cas réel (FOREX)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818561"/>
            <a:ext cx="688086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A1A1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2- Analyse du cas critique : Le circuit absorbant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602218" y="2499717"/>
            <a:ext cx="8105418" cy="4120039"/>
          </a:xfrm>
          <a:prstGeom prst="roundRect">
            <a:avLst>
              <a:gd name="adj" fmla="val 3786"/>
            </a:avLst>
          </a:prstGeom>
          <a:solidFill>
            <a:srgbClr val="FFF6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3"/>
          <p:cNvSpPr/>
          <p:nvPr/>
        </p:nvSpPr>
        <p:spPr>
          <a:xfrm>
            <a:off x="818793" y="2694623"/>
            <a:ext cx="767226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Indicateurs observés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818793" y="3236238"/>
            <a:ext cx="7672268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Dans la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matrice finale L (étape 4)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: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818793" y="3589258"/>
            <a:ext cx="7672268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L[2][2] = −5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818793" y="3942278"/>
            <a:ext cx="7672268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L[4][4] = −10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818793" y="4295299"/>
            <a:ext cx="7672268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Valeurs négatives sur la diagonale ⇒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preuve d’un cycle négatif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818793" y="4767501"/>
            <a:ext cx="7672268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Interprétation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818793" y="5239703"/>
            <a:ext cx="7672268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Condition :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L[i][i] &lt; 0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⇒ plus court chemin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indéfini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818793" y="5592723"/>
            <a:ext cx="7672268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Dans le contexte du marché : cela indique une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opportunité d’arbitrage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(profit sans risque).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8931712" y="2499717"/>
            <a:ext cx="5103971" cy="4120039"/>
          </a:xfrm>
          <a:prstGeom prst="roundRect">
            <a:avLst>
              <a:gd name="adj" fmla="val 3786"/>
            </a:avLst>
          </a:prstGeom>
          <a:solidFill>
            <a:srgbClr val="FFF6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2"/>
          <p:cNvSpPr/>
          <p:nvPr/>
        </p:nvSpPr>
        <p:spPr>
          <a:xfrm>
            <a:off x="9148286" y="2694623"/>
            <a:ext cx="467082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 programme détecte un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circuit absorbant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:</a:t>
            </a:r>
            <a:endParaRPr lang="en-US" sz="17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524" y="3631763"/>
            <a:ext cx="3908346" cy="2744272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58309" y="686347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17471"/>
            <a:ext cx="10180439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90C1C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Construction et analyse du cas réel (FOREX)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1356836"/>
            <a:ext cx="550116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AA1A1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2- Analyse du cas critique : Le circuit absorbant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633412" y="1901904"/>
            <a:ext cx="7813477" cy="1934885"/>
          </a:xfrm>
          <a:prstGeom prst="roundRect">
            <a:avLst>
              <a:gd name="adj" fmla="val 6450"/>
            </a:avLst>
          </a:prstGeom>
          <a:solidFill>
            <a:srgbClr val="FFF6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3"/>
          <p:cNvSpPr/>
          <p:nvPr/>
        </p:nvSpPr>
        <p:spPr>
          <a:xfrm>
            <a:off x="806648" y="2057876"/>
            <a:ext cx="7467005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Interprétation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806648" y="2491145"/>
            <a:ext cx="7467005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Condition : </a:t>
            </a: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L[i][i] &lt; 0</a:t>
            </a: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⇒ plus court chemin </a:t>
            </a: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indéfini</a:t>
            </a: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806648" y="2773680"/>
            <a:ext cx="7467005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Dans le contexte du marché : cela indique une </a:t>
            </a: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opportunité d’arbitrage</a:t>
            </a: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(profit sans risque).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8627626" y="1901904"/>
            <a:ext cx="5376863" cy="1934885"/>
          </a:xfrm>
          <a:prstGeom prst="roundRect">
            <a:avLst>
              <a:gd name="adj" fmla="val 6450"/>
            </a:avLst>
          </a:prstGeom>
          <a:solidFill>
            <a:srgbClr val="FFF6F7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2096810"/>
            <a:ext cx="1905595" cy="1545074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633412" y="4031694"/>
            <a:ext cx="8490347" cy="2026206"/>
          </a:xfrm>
          <a:prstGeom prst="roundRect">
            <a:avLst>
              <a:gd name="adj" fmla="val 6159"/>
            </a:avLst>
          </a:prstGeom>
          <a:solidFill>
            <a:srgbClr val="FFF6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806648" y="4187666"/>
            <a:ext cx="8143875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Comportement du programme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806648" y="4620935"/>
            <a:ext cx="8143875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Tentative d’obtenir un chemin impliquant le cycle négatif (ex : </a:t>
            </a: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4 → 1</a:t>
            </a: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).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806648" y="4903470"/>
            <a:ext cx="8143875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 programme :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806648" y="5186005"/>
            <a:ext cx="8143875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bloque la reconstruction du chemin</a:t>
            </a: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806648" y="5468541"/>
            <a:ext cx="8143875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affiche un message d’indétermination</a:t>
            </a: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806648" y="5751076"/>
            <a:ext cx="8143875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empêche un </a:t>
            </a: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résultat incohérent</a:t>
            </a: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9304496" y="4031694"/>
            <a:ext cx="4699992" cy="2026206"/>
          </a:xfrm>
          <a:prstGeom prst="roundRect">
            <a:avLst>
              <a:gd name="adj" fmla="val 6159"/>
            </a:avLst>
          </a:prstGeom>
          <a:solidFill>
            <a:srgbClr val="FFF6F7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8436" y="4226600"/>
            <a:ext cx="3482816" cy="1636395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758309" y="6252805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Conclusion</a:t>
            </a:r>
            <a:endParaRPr lang="en-US" sz="1350" dirty="0"/>
          </a:p>
        </p:txBody>
      </p:sp>
      <p:sp>
        <p:nvSpPr>
          <p:cNvPr id="20" name="Text 16"/>
          <p:cNvSpPr/>
          <p:nvPr/>
        </p:nvSpPr>
        <p:spPr>
          <a:xfrm>
            <a:off x="758309" y="6725007"/>
            <a:ext cx="13113782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 filtre de sécurité fonctionne correctement.</a:t>
            </a:r>
            <a:endParaRPr lang="en-US" sz="1350" dirty="0"/>
          </a:p>
        </p:txBody>
      </p:sp>
      <p:sp>
        <p:nvSpPr>
          <p:cNvPr id="21" name="Text 17"/>
          <p:cNvSpPr/>
          <p:nvPr/>
        </p:nvSpPr>
        <p:spPr>
          <a:xfrm>
            <a:off x="758309" y="7007543"/>
            <a:ext cx="13113782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L’implémentation est </a:t>
            </a: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robuste</a:t>
            </a: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face aux cas critiques.</a:t>
            </a:r>
            <a:endParaRPr lang="en-US" sz="1350" dirty="0"/>
          </a:p>
        </p:txBody>
      </p:sp>
      <p:sp>
        <p:nvSpPr>
          <p:cNvPr id="22" name="Text 18"/>
          <p:cNvSpPr/>
          <p:nvPr/>
        </p:nvSpPr>
        <p:spPr>
          <a:xfrm>
            <a:off x="758309" y="7290078"/>
            <a:ext cx="13113782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 système </a:t>
            </a: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empêche toute propagation d’erreur</a:t>
            </a: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preuve de sa résilience.</a:t>
            </a:r>
            <a:endParaRPr lang="en-US" sz="13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86633"/>
            <a:ext cx="1272682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790C1C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Construction et analyse du cas réel (FOREX)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485900"/>
            <a:ext cx="615600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A1A1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3- Contre exemple et validité des chemins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602218" y="2167057"/>
            <a:ext cx="5922526" cy="2280761"/>
          </a:xfrm>
          <a:prstGeom prst="roundRect">
            <a:avLst>
              <a:gd name="adj" fmla="val 6840"/>
            </a:avLst>
          </a:prstGeom>
          <a:solidFill>
            <a:srgbClr val="FFF6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3"/>
          <p:cNvSpPr/>
          <p:nvPr/>
        </p:nvSpPr>
        <p:spPr>
          <a:xfrm>
            <a:off x="818793" y="2361962"/>
            <a:ext cx="54893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818793" y="2903577"/>
            <a:ext cx="54893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 bon fonctionnement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sans circuit absorbant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818793" y="3445193"/>
            <a:ext cx="54893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 capacité à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trouver des chemins corrects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6748820" y="2167057"/>
            <a:ext cx="7286863" cy="2280761"/>
          </a:xfrm>
          <a:prstGeom prst="roundRect">
            <a:avLst>
              <a:gd name="adj" fmla="val 6840"/>
            </a:avLst>
          </a:prstGeom>
          <a:solidFill>
            <a:srgbClr val="FFF6F7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147" y="2410778"/>
            <a:ext cx="2046208" cy="1793319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602218" y="4691539"/>
            <a:ext cx="5649754" cy="2260878"/>
          </a:xfrm>
          <a:prstGeom prst="roundRect">
            <a:avLst>
              <a:gd name="adj" fmla="val 6900"/>
            </a:avLst>
          </a:prstGeom>
          <a:solidFill>
            <a:srgbClr val="FFF6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818793" y="4886444"/>
            <a:ext cx="521660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Résultats obtenus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18793" y="5428059"/>
            <a:ext cx="5216604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Aucune alerte de sécurité déclenchée.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818793" y="5781080"/>
            <a:ext cx="5216604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matrice finale L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présente :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818793" y="6134100"/>
            <a:ext cx="5216604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des valeurs ≥ 0 sur toute la diagonale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818793" y="6487120"/>
            <a:ext cx="5216604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preuve qu’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aucun cycle négatif n’existe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6476048" y="4691539"/>
            <a:ext cx="7559635" cy="2260878"/>
          </a:xfrm>
          <a:prstGeom prst="roundRect">
            <a:avLst>
              <a:gd name="adj" fmla="val 6900"/>
            </a:avLst>
          </a:prstGeom>
          <a:solidFill>
            <a:srgbClr val="FFF6F7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571" y="4935260"/>
            <a:ext cx="1850588" cy="1773436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758309" y="719613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46666"/>
            <a:ext cx="1272682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790C1C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Construction et analyse du cas réel (FOREX)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745933"/>
            <a:ext cx="615600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A1A1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3- Contre exemple et validité des chemins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42708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Conséquence mathématique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017520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L[i][i] ≥ 0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⇒ pas de circuit absorbant.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370540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 notion de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plus court chemin reste parfaitement définie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389155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Comportement du programme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4481989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Reconstruction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correcte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des chemins optimaux via la matrice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4835009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Les itinéraires calculés sont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cohérents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minimaux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et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fiables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35602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Conclusion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5946457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Ce contre-exemple confirme :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6299478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validité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 l’implémentation,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309" y="6652498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fiabilité de la reconstruction des itinéraires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309" y="7005518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 bon fonctionnement de l’algorithme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 absence d’anomalies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29377"/>
            <a:ext cx="3991094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Annexe </a:t>
            </a:r>
            <a:r>
              <a:rPr lang="en-US" sz="3100" u="sng" dirty="0">
                <a:solidFill>
                  <a:srgbClr val="DA1B2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fonction.h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341" y="1531501"/>
            <a:ext cx="9179600" cy="59686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65096"/>
            <a:ext cx="3991094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Annexe </a:t>
            </a:r>
            <a:r>
              <a:rPr lang="en-US" sz="3100" u="sng" dirty="0">
                <a:solidFill>
                  <a:srgbClr val="DA1B2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fonction.c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358" y="1661993"/>
            <a:ext cx="3779520" cy="563177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407" y="1661993"/>
            <a:ext cx="4682252" cy="51692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3592" y="7001828"/>
            <a:ext cx="7046000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57225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Annexe </a:t>
            </a:r>
            <a:r>
              <a:rPr lang="en-US" sz="3550" u="sng" dirty="0">
                <a:solidFill>
                  <a:srgbClr val="DA1B2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fonction.c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682115"/>
            <a:ext cx="4827508" cy="49747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904" y="1682115"/>
            <a:ext cx="4859655" cy="56953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74013"/>
            <a:ext cx="4846320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Annexe </a:t>
            </a:r>
            <a:r>
              <a:rPr lang="en-US" sz="3800" u="sng" dirty="0">
                <a:solidFill>
                  <a:srgbClr val="DA1B2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main.c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763078"/>
            <a:ext cx="5382339" cy="436697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491" y="1763078"/>
            <a:ext cx="5382339" cy="55853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D2D6">
              <a:alpha val="8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758309" y="1503521"/>
            <a:ext cx="1177206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Pourquoi utiliser la théorie des graphes?</a:t>
            </a:r>
            <a:endParaRPr lang="en-US" sz="4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784872"/>
            <a:ext cx="3610928" cy="216646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8309" y="5195054"/>
            <a:ext cx="311610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Réseaux de transport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58309" y="5767864"/>
            <a:ext cx="45653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5859899" y="2757726"/>
            <a:ext cx="246304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859899" y="3330535"/>
            <a:ext cx="246304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735" y="2784872"/>
            <a:ext cx="2226707" cy="222670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859203" y="5255300"/>
            <a:ext cx="502789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Analyse de transactions financières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8859203" y="6184344"/>
            <a:ext cx="50278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5362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Ce qu'on va étudié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39125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Implémentation et analyse technique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281368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Modélisation des données et gestion dynamique de la mémoire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323611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Stabilité numérique et représentation de l'infini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365855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Analyse Algorithmique et complexité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408098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 détection des circuits Absorbants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467141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309" y="526184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Construction et analyse du cas réel (FOREX)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8309" y="568428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 trading haute fréquence et l'arbitrage de devises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8309" y="610671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 circuit Absorbant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309" y="652914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Contre-exemple et validité des chemins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70215"/>
            <a:ext cx="1086850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790C1C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Implémentation et analyse technique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569482"/>
            <a:ext cx="957095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A1A1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1- Modélisation des données et gestion dynamique de la mémoire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25063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Pourquoi pas de tableaux statiques ?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2841069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Cahier des charges :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aucune limite au nombre de sommets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194090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Tableaux statiques =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taille fixe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donc :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3547110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Limite arbitraire du nombre de sommets.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3900130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Gaspillage mémoire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sur petits graphes.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442114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Solution retenue : Allocation dynamique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011579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Utilisation de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malloc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pour allouer la mémoire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 moment de l’exécution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5364599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Adaptation exacte à la taille du graphe :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 × N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588561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Structure du graphe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309" y="6476048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Graphe modélisé avec une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structure C (struct Graphe)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309" y="6829068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Matrices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et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représentées par :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309" y="7182088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 **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→ pointeurs de pointeurs.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99686"/>
            <a:ext cx="1086850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790C1C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Implémentation et analyse technique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098953"/>
            <a:ext cx="957095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A1A1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1- Modélisation des données et gestion dynamique de la mémoire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78010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37054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Avantages de l’allocation dynamique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960971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Aucune limite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 taille du graphe.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313992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Flexibilité totale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: on alloue seulement ce qu’il faut.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4667012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Optimisation mémoire sur grands graphes.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18802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Gestion propre de la mémoire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778460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Utilisation de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free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après chaque test.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6131481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Évite les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fuites mémoire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et libère l’espace inutilisé.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6652498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16869"/>
            <a:ext cx="1086850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790C1C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Implémentation et analyse technique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16135"/>
            <a:ext cx="73174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A1A1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2- Stabilité numérique et représentation de l'infini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2921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Problème posé par Floyd-Warshall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833813"/>
            <a:ext cx="629257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L’opération de relaxation :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L[i][k] + L[k][j]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186833"/>
            <a:ext cx="629257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Risque de dépassement si on utilise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INT_MAX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comme “infini”.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65903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Pourquoi INT_MAX est dangereux ?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200650"/>
            <a:ext cx="629257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INT_MAX + INT_MAX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dépasse la capacité d’un entier.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553670"/>
            <a:ext cx="629257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Résultat devient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négatif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→ fausse la logique du minimum.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906691"/>
            <a:ext cx="629257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Provoque des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erreurs de calcul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dans Floyd-Warshall.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32921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Solution adoptée : constante INF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7139" y="3833813"/>
            <a:ext cx="629257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Définition d’une valeur :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INF = 10⁹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7139" y="4186833"/>
            <a:ext cx="629257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Assez grande pour représenter l’infini dans nos graphes.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7139" y="4539853"/>
            <a:ext cx="629257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Assez petite pour que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INF + INF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reste dans les limites du système.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7139" y="501205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Avantages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87139" y="5553670"/>
            <a:ext cx="629257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Évite les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overflow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87139" y="5906691"/>
            <a:ext cx="629257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Garantit la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stabilité numérique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 l’algorithme.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87139" y="6259711"/>
            <a:ext cx="629257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Assure des résultats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fiables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595" y="597337"/>
            <a:ext cx="10859333" cy="711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790C1C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Implémentation et analyse technique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7595" y="1395889"/>
            <a:ext cx="5822275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A1A1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3- Analyse Algorithmique et complexité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7595" y="2076569"/>
            <a:ext cx="13115211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Principe utilisé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595" y="2666286"/>
            <a:ext cx="13115211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Méthode :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programmation dynamique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595" y="3018949"/>
            <a:ext cx="13115211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Décomposition du problème en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sous-problèmes successifs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595" y="3371612"/>
            <a:ext cx="13115211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Utilisation d’un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sommet pivot k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à chaque itération.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7595" y="3892034"/>
            <a:ext cx="13115211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Complexité temporelle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7595" y="4481751"/>
            <a:ext cx="13115211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Complexité :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O(N³)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7595" y="4834414"/>
            <a:ext cx="13115211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Due à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 boucles imbriquées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: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7595" y="5187077"/>
            <a:ext cx="13115211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boucle sur k (pivot),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7595" y="5539740"/>
            <a:ext cx="13115211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boucle sur i (départ),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7595" y="5892403"/>
            <a:ext cx="13115211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boucle sur j (arrivée).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7595" y="6412825"/>
            <a:ext cx="13115211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Relation de récurrence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7595" y="7002542"/>
            <a:ext cx="13115211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À chaque étape k :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7595" y="7355205"/>
            <a:ext cx="13115211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Lᵢⱼ(k) = min( Lᵢⱼ(k−1), Lᵢₖ(k−1) + Lₖⱼ(k−1) )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78900"/>
            <a:ext cx="1086850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790C1C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Implémentation et analyse technique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78167"/>
            <a:ext cx="582965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A1A1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3- Analyse Algorithmique et complexité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1593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Mise à jour des prédécesseurs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749754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 un chemin plus court est trouvé :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102775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Pᵢⱼ = Pₖⱼ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455795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Permet de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reconstruire l’itinéraire final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497681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Suivi de la convergence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567243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 programme affiche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les matrices L et P à chaque k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920264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Permet de visualiser l’évolution vers la solution.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6273284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Fonctionnalité exigée par le cahier des charges.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47574"/>
            <a:ext cx="1086850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790C1C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Implémentation et analyse technique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346841"/>
            <a:ext cx="914935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A1A1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4- Gestion des anomales : La détection des circuits absorbants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58309" y="3027998"/>
            <a:ext cx="13113782" cy="3654028"/>
          </a:xfrm>
          <a:prstGeom prst="roundRect">
            <a:avLst>
              <a:gd name="adj" fmla="val 24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765929" y="3035618"/>
            <a:ext cx="13098542" cy="16483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982504" y="3173135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Pourquoi c’est un problème ?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2504" y="3649742"/>
            <a:ext cx="611231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cycle de coût négatif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⇒ le coût peut descendre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vers −∞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82504" y="3991928"/>
            <a:ext cx="6112312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chemin minimal devient indéfini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→ résultat impossible à interpréter.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35585" y="3173135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Réaction du programme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35585" y="3649742"/>
            <a:ext cx="611231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Blocage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 la reconstruction des chemins via la matrice P.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35585" y="3991928"/>
            <a:ext cx="611231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Envoi d’un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message d’indétermination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à l’utilisateur.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35585" y="4334113"/>
            <a:ext cx="611231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Évite la production de résultats incohérents.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65929" y="4683919"/>
            <a:ext cx="13098542" cy="19904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2"/>
          <p:cNvSpPr/>
          <p:nvPr/>
        </p:nvSpPr>
        <p:spPr>
          <a:xfrm>
            <a:off x="982504" y="4821436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Méthode de détection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982504" y="5298043"/>
            <a:ext cx="611231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Vérification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après la convergence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 Floyd-Warshall.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982504" y="5640229"/>
            <a:ext cx="611231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Analyse de la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diagonale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 la matrice L.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982504" y="5982414"/>
            <a:ext cx="611231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Condition :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982504" y="6324600"/>
            <a:ext cx="611231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 L[i][i] &lt; 0 → cycle négatif détecté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535585" y="4821436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Avantage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7535585" y="5298043"/>
            <a:ext cx="611231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Gestion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sécurisée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et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robuste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des cas impossibles.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7535585" y="5640229"/>
            <a:ext cx="611231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Empêche la propagation d’erreurs →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solution résiliente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1266</Words>
  <Application>Microsoft Office PowerPoint</Application>
  <PresentationFormat>Personnalisé</PresentationFormat>
  <Paragraphs>190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Sora Semi Bold</vt:lpstr>
      <vt:lpstr>Sora Light</vt:lpstr>
      <vt:lpstr>Calibri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eloi dumas</dc:creator>
  <cp:lastModifiedBy>Eloi DUMAS</cp:lastModifiedBy>
  <cp:revision>7</cp:revision>
  <dcterms:created xsi:type="dcterms:W3CDTF">2025-11-30T13:35:33Z</dcterms:created>
  <dcterms:modified xsi:type="dcterms:W3CDTF">2025-11-30T19:05:51Z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7e7dfc5-2bf4-4a75-8664-2dc4b3bb1d09_Enabled">
    <vt:lpwstr>true</vt:lpwstr>
  </property>
  <property fmtid="{D5CDD505-2E9C-101B-9397-08002B2CF9AE}" pid="3" name="MSIP_Label_47e7dfc5-2bf4-4a75-8664-2dc4b3bb1d09_SetDate">
    <vt:lpwstr>2025-11-30T13:44:28Z</vt:lpwstr>
  </property>
  <property fmtid="{D5CDD505-2E9C-101B-9397-08002B2CF9AE}" pid="4" name="MSIP_Label_47e7dfc5-2bf4-4a75-8664-2dc4b3bb1d09_Method">
    <vt:lpwstr>Standard</vt:lpwstr>
  </property>
  <property fmtid="{D5CDD505-2E9C-101B-9397-08002B2CF9AE}" pid="5" name="MSIP_Label_47e7dfc5-2bf4-4a75-8664-2dc4b3bb1d09_Name">
    <vt:lpwstr>defa4170-0d19-0005-0004-bc88714345d2</vt:lpwstr>
  </property>
  <property fmtid="{D5CDD505-2E9C-101B-9397-08002B2CF9AE}" pid="6" name="MSIP_Label_47e7dfc5-2bf4-4a75-8664-2dc4b3bb1d09_SiteId">
    <vt:lpwstr>413600cf-bd4e-4c7c-8a61-69e73cddf731</vt:lpwstr>
  </property>
  <property fmtid="{D5CDD505-2E9C-101B-9397-08002B2CF9AE}" pid="7" name="MSIP_Label_47e7dfc5-2bf4-4a75-8664-2dc4b3bb1d09_ActionId">
    <vt:lpwstr>e3dba12d-46d9-4b5b-ab5b-75eb53e77e9c</vt:lpwstr>
  </property>
  <property fmtid="{D5CDD505-2E9C-101B-9397-08002B2CF9AE}" pid="8" name="MSIP_Label_47e7dfc5-2bf4-4a75-8664-2dc4b3bb1d09_ContentBits">
    <vt:lpwstr>0</vt:lpwstr>
  </property>
  <property fmtid="{D5CDD505-2E9C-101B-9397-08002B2CF9AE}" pid="9" name="MSIP_Label_47e7dfc5-2bf4-4a75-8664-2dc4b3bb1d09_Tag">
    <vt:lpwstr>10, 3, 0, 2</vt:lpwstr>
  </property>
</Properties>
</file>